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Source Code Pro" panose="020B0604020202020204" charset="0"/>
      <p:regular r:id="rId38"/>
      <p:bold r:id="rId39"/>
      <p:italic r:id="rId40"/>
      <p:boldItalic r:id="rId41"/>
    </p:embeddedFont>
    <p:embeddedFont>
      <p:font typeface="Comfortaa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679E6-CB03-40CB-B3BC-4DB7EFD4ED49}">
  <a:tblStyle styleId="{FBD679E6-CB03-40CB-B3BC-4DB7EFD4ED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9f7b76c3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9f7b76c3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9f7b76c3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9f7b76c3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9f7b76c3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9f7b76c3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b30b9d2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b30b9d2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9f7b76c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9f7b76c3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b30b9d2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b30b9d24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MC - Monte Carlo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CBCT - Cone Beam CT Reconstructions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b30b9d24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b30b9d24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9f7b76c3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9f7b76c3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b30b9d2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b30b9d2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b30b9d24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b30b9d24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9384b6d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9384b6d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9384b6d0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9384b6d0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9384b6d0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9384b6d0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9384b6d0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9384b6d0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9384b6d0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9384b6d0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9384b6d08_1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9384b6d08_1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9384b6d08_1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9384b6d08_1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9384b6d08_1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9384b6d08_1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9384b6d08_1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9384b6d08_1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9384b6d08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49384b6d08_1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9384b6d08_1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9384b6d08_1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9384b6d0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9384b6d0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9384b6d08_1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9384b6d08_1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b4f10ef4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b4f10ef4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b4f10ef4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b4f10ef4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b4f10ef4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b4f10ef4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b770c2a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b770c2a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b770c2ad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b770c2ad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9384b6d0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9384b6d0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1c49d0a0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1c49d0a0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1c49d0a0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1c49d0a0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1c49d0a0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1c49d0a0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MC - Monte Carlo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CBCT - Cone Beam CT Reconstructions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9f7b76c3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9f7b76c3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1c49d0a0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1c49d0a0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micro.2006.20" TargetMode="External"/><Relationship Id="rId3" Type="http://schemas.openxmlformats.org/officeDocument/2006/relationships/hyperlink" Target="https://doi.org/10.1016/j.cageo.2013.11.004" TargetMode="External"/><Relationship Id="rId7" Type="http://schemas.openxmlformats.org/officeDocument/2006/relationships/hyperlink" Target="https://doi.org/10.1145/2539036.253903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nvidia.com/cuda/index.html" TargetMode="External"/><Relationship Id="rId5" Type="http://schemas.openxmlformats.org/officeDocument/2006/relationships/hyperlink" Target="http://developer.download.nvidia.com/compute/DevZone/C/html/C/src/convolutionSeparable/doc/convolutionSeparable.pdf" TargetMode="External"/><Relationship Id="rId4" Type="http://schemas.openxmlformats.org/officeDocument/2006/relationships/hyperlink" Target="https://doi.org/10.1088/0031-9155/59/4/r15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mpstruc.2013.06.01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69037" y="526525"/>
            <a:ext cx="8005930" cy="7913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3C78D8"/>
                </a:solidFill>
                <a:latin typeface="Source Code Pro"/>
              </a:rPr>
              <a:t>FIT3143 Assignment 1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572400" y="2009538"/>
            <a:ext cx="799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General Purpose Computing</a:t>
            </a:r>
            <a:endParaRPr sz="3500"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 Graphics Processing Units </a:t>
            </a:r>
            <a:endParaRPr sz="3500"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16273" y="3675175"/>
            <a:ext cx="3250804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Presented by</a:t>
            </a:r>
            <a:endParaRPr sz="1700" dirty="0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32236247 - Low Jun Jie</a:t>
            </a:r>
            <a:endParaRPr sz="1700" dirty="0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31248403 - Pay </a:t>
            </a:r>
            <a:r>
              <a:rPr lang="en-GB" sz="1700" dirty="0" err="1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</a:t>
            </a:r>
            <a:r>
              <a:rPr lang="en-GB" sz="1700" dirty="0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Bi</a:t>
            </a:r>
            <a:endParaRPr sz="1700" dirty="0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3826950" y="2259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Hardware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129750" y="1110088"/>
            <a:ext cx="4825425" cy="2571575"/>
            <a:chOff x="129750" y="688363"/>
            <a:chExt cx="4825425" cy="2571575"/>
          </a:xfrm>
        </p:grpSpPr>
        <p:pic>
          <p:nvPicPr>
            <p:cNvPr id="142" name="Google Shape;14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5050" y="688363"/>
              <a:ext cx="4750125" cy="232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2"/>
            <p:cNvSpPr txBox="1"/>
            <p:nvPr/>
          </p:nvSpPr>
          <p:spPr>
            <a:xfrm>
              <a:off x="129750" y="2921238"/>
              <a:ext cx="3501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Source : Nvidia CUDA Documentation</a:t>
              </a:r>
              <a:endParaRPr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44" name="Google Shape;144;p22"/>
          <p:cNvSpPr txBox="1"/>
          <p:nvPr/>
        </p:nvSpPr>
        <p:spPr>
          <a:xfrm>
            <a:off x="5143500" y="1140250"/>
            <a:ext cx="3795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Loads of Processing Units (Stream Processors)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Lower Clock Speed than CPU, but sheer amount of PU results in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5" name="Google Shape;145;p22"/>
          <p:cNvGrpSpPr/>
          <p:nvPr/>
        </p:nvGrpSpPr>
        <p:grpSpPr>
          <a:xfrm>
            <a:off x="5720575" y="2304400"/>
            <a:ext cx="2641451" cy="1099500"/>
            <a:chOff x="5604606" y="1980615"/>
            <a:chExt cx="2460826" cy="1303962"/>
          </a:xfrm>
        </p:grpSpPr>
        <p:pic>
          <p:nvPicPr>
            <p:cNvPr id="146" name="Google Shape;14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4606" y="1980615"/>
              <a:ext cx="2460826" cy="1303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2"/>
            <p:cNvSpPr txBox="1"/>
            <p:nvPr/>
          </p:nvSpPr>
          <p:spPr>
            <a:xfrm>
              <a:off x="5655575" y="2091425"/>
              <a:ext cx="1604100" cy="9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Cumulative Computational Power</a:t>
              </a:r>
              <a:endParaRPr b="1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600" y="1110100"/>
            <a:ext cx="2326575" cy="22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3543900" y="278650"/>
            <a:ext cx="205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GPU Memory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66900" y="835900"/>
            <a:ext cx="5949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GPU has multiple types of memory: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Global Memory (allocation of Arrays, Linear Memory and Constant Memory)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Shared memory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Registers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Proper use of such memories will result in increase in computational efficiency.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466900" y="2756275"/>
            <a:ext cx="508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Bandwidth of Global Memory Low.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Arrays are bounded to textures, which are read-only memory that has multidimensional spatial locality cache.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Shared memory access is faster than global.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768325" y="1604000"/>
            <a:ext cx="3313800" cy="3343248"/>
            <a:chOff x="5542400" y="956375"/>
            <a:chExt cx="3313800" cy="3343248"/>
          </a:xfrm>
        </p:grpSpPr>
        <p:pic>
          <p:nvPicPr>
            <p:cNvPr id="157" name="Google Shape;15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2400" y="956375"/>
              <a:ext cx="2787102" cy="2696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3"/>
            <p:cNvSpPr txBox="1"/>
            <p:nvPr/>
          </p:nvSpPr>
          <p:spPr>
            <a:xfrm>
              <a:off x="5542400" y="3653123"/>
              <a:ext cx="3313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Source : https://gistbok.ucgis.org/bok-topics/graphics-processing-units-gpus</a:t>
              </a:r>
              <a:endParaRPr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2704350" y="271125"/>
            <a:ext cx="373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SIMD Programming Model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64800" y="941350"/>
            <a:ext cx="433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Single Instruction Multiple Data / Nvidia calls them Single Instruction Multiple Threads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t="2220" r="18619" b="-2219"/>
          <a:stretch/>
        </p:blipFill>
        <p:spPr>
          <a:xfrm>
            <a:off x="564800" y="2596475"/>
            <a:ext cx="3516875" cy="11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64800" y="1772650"/>
            <a:ext cx="422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GPU function called kernel launched in GPU with copies called a thread.</a:t>
            </a:r>
            <a:endParaRPr/>
          </a:p>
        </p:txBody>
      </p:sp>
      <p:grpSp>
        <p:nvGrpSpPr>
          <p:cNvPr id="167" name="Google Shape;167;p24"/>
          <p:cNvGrpSpPr/>
          <p:nvPr/>
        </p:nvGrpSpPr>
        <p:grpSpPr>
          <a:xfrm>
            <a:off x="5401153" y="1664310"/>
            <a:ext cx="3002879" cy="2708262"/>
            <a:chOff x="965675" y="628146"/>
            <a:chExt cx="3501900" cy="3601892"/>
          </a:xfrm>
        </p:grpSpPr>
        <p:pic>
          <p:nvPicPr>
            <p:cNvPr id="168" name="Google Shape;16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8550" y="628146"/>
              <a:ext cx="3138150" cy="3120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4"/>
            <p:cNvSpPr txBox="1"/>
            <p:nvPr/>
          </p:nvSpPr>
          <p:spPr>
            <a:xfrm>
              <a:off x="965675" y="3779738"/>
              <a:ext cx="35019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Source : Nvidia CUDA Documentation</a:t>
              </a:r>
              <a:endParaRPr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70" name="Google Shape;170;p24"/>
          <p:cNvSpPr/>
          <p:nvPr/>
        </p:nvSpPr>
        <p:spPr>
          <a:xfrm rot="-2302762">
            <a:off x="4046301" y="2531397"/>
            <a:ext cx="1560241" cy="4292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/>
        </p:nvSpPr>
        <p:spPr>
          <a:xfrm>
            <a:off x="2704350" y="271125"/>
            <a:ext cx="373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SIMD Programming Model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64800" y="941350"/>
            <a:ext cx="43377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Single Instruction Multiple Data / Nvidia calls them Single Instruction Multiple Threads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GPU function called kernel launched in GPU with copies called a thread.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Threads grouped into blocks, distributed to Multiprocessors.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Multiprocessors execute group of 32 threads (Warp)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 Warp, common instruction executed at a time.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77" name="Google Shape;177;p25"/>
          <p:cNvGrpSpPr/>
          <p:nvPr/>
        </p:nvGrpSpPr>
        <p:grpSpPr>
          <a:xfrm>
            <a:off x="5401153" y="1664310"/>
            <a:ext cx="3002879" cy="2708262"/>
            <a:chOff x="965675" y="628146"/>
            <a:chExt cx="3501900" cy="3601892"/>
          </a:xfrm>
        </p:grpSpPr>
        <p:pic>
          <p:nvPicPr>
            <p:cNvPr id="178" name="Google Shape;17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8550" y="628146"/>
              <a:ext cx="3138150" cy="3120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5"/>
            <p:cNvSpPr txBox="1"/>
            <p:nvPr/>
          </p:nvSpPr>
          <p:spPr>
            <a:xfrm>
              <a:off x="965675" y="3779738"/>
              <a:ext cx="35019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Source : Nvidia CUDA Documentation</a:t>
              </a:r>
              <a:endParaRPr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t="6138"/>
          <a:stretch/>
        </p:blipFill>
        <p:spPr>
          <a:xfrm>
            <a:off x="468700" y="1090675"/>
            <a:ext cx="2627900" cy="271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3502650" y="391600"/>
            <a:ext cx="2138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But Why GPU? 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3614750" y="1227500"/>
            <a:ext cx="433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Radiation therapy problems are generally intermediate sized.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900" y="2489600"/>
            <a:ext cx="3994924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3614750" y="1658300"/>
            <a:ext cx="4910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The communication overhead will make it less efficient in a Computing Cluster.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0" y="1090675"/>
            <a:ext cx="2627899" cy="27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283425" y="3358575"/>
            <a:ext cx="334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Comfortaa"/>
              <a:buChar char="-"/>
            </a:pPr>
            <a:r>
              <a:rPr lang="en-GB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Non-MC Dose Calculation</a:t>
            </a:r>
            <a:endParaRPr>
              <a:solidFill>
                <a:srgbClr val="00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Comfortaa"/>
              <a:buChar char="-"/>
            </a:pPr>
            <a:r>
              <a:rPr lang="en-GB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MC Dose Calculation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 idx="4294967295"/>
          </p:nvPr>
        </p:nvSpPr>
        <p:spPr>
          <a:xfrm>
            <a:off x="2517150" y="210450"/>
            <a:ext cx="4110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Comfortaa"/>
                <a:ea typeface="Comfortaa"/>
                <a:cs typeface="Comfortaa"/>
                <a:sym typeface="Comfortaa"/>
              </a:rPr>
              <a:t>Radiation Therapy Problems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283425" y="886350"/>
            <a:ext cx="376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Imaging-related Problems</a:t>
            </a:r>
            <a:endParaRPr b="1"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mfortaa"/>
              <a:buChar char="-"/>
            </a:pPr>
            <a:r>
              <a:rPr lang="en-GB" b="1" dirty="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Ray-Tracing</a:t>
            </a:r>
            <a:endParaRPr b="1" dirty="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MC Photon Transport Simulations</a:t>
            </a:r>
            <a:endParaRPr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Analytical CBCT Reconstruction</a:t>
            </a:r>
            <a:endParaRPr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Deformable Image Registration</a:t>
            </a:r>
            <a:endParaRPr dirty="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283425" y="3132800"/>
            <a:ext cx="327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Treatment-related Problems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Treatment Optimization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Gamma-Index Calculation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374" y="834450"/>
            <a:ext cx="4206400" cy="1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4431375" y="2628225"/>
            <a:ext cx="4059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Computation of line integral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 = ∫</a:t>
            </a:r>
            <a:r>
              <a:rPr lang="en-GB" sz="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 </a:t>
            </a:r>
            <a:r>
              <a:rPr lang="en-GB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dɭμ(x) of x-ray attenuation coefficient μ(x)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431375" y="3320925"/>
            <a:ext cx="433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Power of GPU allows parallelizing to have each thread compute value of one line.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83425" y="1963650"/>
            <a:ext cx="36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Font typeface="Comfortaa"/>
              <a:buChar char="-"/>
            </a:pPr>
            <a:r>
              <a:rPr lang="en-GB" dirty="0">
                <a:solidFill>
                  <a:srgbClr val="00FFFF"/>
                </a:solidFill>
                <a:latin typeface="Comfortaa"/>
                <a:ea typeface="Comfortaa"/>
                <a:cs typeface="Comfortaa"/>
                <a:sym typeface="Comfortaa"/>
              </a:rPr>
              <a:t>Iterative CBCT Reconstruction</a:t>
            </a:r>
            <a:endParaRPr dirty="0">
              <a:solidFill>
                <a:srgbClr val="00FFFF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283425" y="1954449"/>
            <a:ext cx="36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dirty="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Iterative CBCT Reconstruction</a:t>
            </a:r>
            <a:endParaRPr dirty="0"/>
          </a:p>
        </p:txBody>
      </p:sp>
      <p:sp>
        <p:nvSpPr>
          <p:cNvPr id="203" name="Google Shape;203;p27"/>
          <p:cNvSpPr txBox="1"/>
          <p:nvPr/>
        </p:nvSpPr>
        <p:spPr>
          <a:xfrm>
            <a:off x="283425" y="3358575"/>
            <a:ext cx="346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Non-MC Dose Calculation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MC Dose Calculation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4333475" y="2417850"/>
            <a:ext cx="433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https://dl.acm.org/doi/pdf/10.1145/2539036.2539038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0967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>
            <a:spLocks noGrp="1"/>
          </p:cNvSpPr>
          <p:nvPr>
            <p:ph type="title" idx="4294967295"/>
          </p:nvPr>
        </p:nvSpPr>
        <p:spPr>
          <a:xfrm>
            <a:off x="2012475" y="210450"/>
            <a:ext cx="51192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 b="1">
                <a:latin typeface="Comfortaa"/>
                <a:ea typeface="Comfortaa"/>
                <a:cs typeface="Comfortaa"/>
                <a:sym typeface="Comfortaa"/>
              </a:rPr>
              <a:t>Everything is Good, Just Switch GPU</a:t>
            </a:r>
            <a:endParaRPr sz="2000"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/>
        </p:nvSpPr>
        <p:spPr>
          <a:xfrm>
            <a:off x="3408450" y="293675"/>
            <a:ext cx="232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Issues with GPU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587400" y="786275"/>
            <a:ext cx="841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Thread Divergence Problem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SIMD model makes it so that only when all 32 threads in the warp have same execution path we can achieve full efficiency.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If there’s a branching path, the warp serializes each branch, and puts other threads on idle.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6666300" y="1983530"/>
            <a:ext cx="2108700" cy="2397770"/>
            <a:chOff x="6928350" y="862080"/>
            <a:chExt cx="2108700" cy="2397770"/>
          </a:xfrm>
        </p:grpSpPr>
        <p:pic>
          <p:nvPicPr>
            <p:cNvPr id="218" name="Google Shape;21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71618" y="862080"/>
              <a:ext cx="1622175" cy="199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9"/>
            <p:cNvSpPr txBox="1"/>
            <p:nvPr/>
          </p:nvSpPr>
          <p:spPr>
            <a:xfrm>
              <a:off x="6928350" y="2859650"/>
              <a:ext cx="210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https://dl.acm.org/doi/pdf/10.1109/MICRO.2006.20</a:t>
              </a:r>
              <a:endParaRPr sz="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20" name="Google Shape;220;p29"/>
          <p:cNvSpPr txBox="1"/>
          <p:nvPr/>
        </p:nvSpPr>
        <p:spPr>
          <a:xfrm>
            <a:off x="587400" y="1885375"/>
            <a:ext cx="5964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Xiao et al (2012) tried converting conditional statements in Ray Tracing algorithm into simple arithmetic and logic operations and achieved almost 2x speed up just with so.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87400" y="2965200"/>
            <a:ext cx="631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Parallel Computation has Task and Data Parallelization (only data parallelization is good for SIMD)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This is similar to #Thread Divergence Problem, where due to SIMD, different GPU threads </a:t>
            </a:r>
            <a:r>
              <a:rPr lang="en-GB" b="1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SHOULD </a:t>
            </a: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be performing same operation, with different data.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/>
        </p:nvSpPr>
        <p:spPr>
          <a:xfrm>
            <a:off x="587400" y="786275"/>
            <a:ext cx="7575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Memory throughput limits the overall efficiency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Global Memory has lower bandwidth compared to other memory types.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Bandwidth of communication between CPU and GPU is much lower than in GPU.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Use of other memory spaces to improve access speeds and memory access locality.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3408450" y="293675"/>
            <a:ext cx="232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Issues with GPU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87400" y="2974650"/>
            <a:ext cx="541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Memory writing conflicts (Race conditions)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Multiple threads reading same memory is fine, writing concurrently isn’t fine.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Forced to compromise efficiency for serial writing.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587400" y="2066100"/>
            <a:ext cx="7651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(Podlozhnyuk 2007) successfully reduced the total memory visits to the slower Global Memory by utilizing GPU shared memory to store common pixel data in image convolution operation</a:t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600" y="2974649"/>
            <a:ext cx="2749942" cy="16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587400" y="4021350"/>
            <a:ext cx="541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Jia et al 2012a discusses that when multiple threads happen to deposit the dose to a voxel concurrently during MC dose calculation, the memory writing conflict occurs and it had to be serialized to obtain correct results.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3691600" y="331350"/>
            <a:ext cx="176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971475" y="948875"/>
            <a:ext cx="43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333025" y="1152200"/>
            <a:ext cx="847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GPU has offered tremendous computational power to solve problems considered infeasible.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It has great potential for medical physics in radiotherapy and it is believed that GPU Computing will play a critical role in advancements of radiotherapy.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00" y="2571750"/>
            <a:ext cx="5443050" cy="22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62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Peer-Reviewed Papers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909200"/>
            <a:ext cx="8520600" cy="4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GPU-based High-performance Computing for Radiation Therapy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Authors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-GB">
                <a:solidFill>
                  <a:schemeClr val="dk1"/>
                </a:solidFill>
              </a:rPr>
              <a:t>Xun Jia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-GB">
                <a:solidFill>
                  <a:schemeClr val="dk1"/>
                </a:solidFill>
              </a:rPr>
              <a:t>Peter Ziegenhein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-GB">
                <a:solidFill>
                  <a:schemeClr val="dk1"/>
                </a:solidFill>
              </a:rPr>
              <a:t>Steve B Jiang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Presentor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-GB">
                <a:solidFill>
                  <a:schemeClr val="dk1"/>
                </a:solidFill>
              </a:rPr>
              <a:t>Low Jun Jie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Using general-purpose computing on graphics processing units (GPGPU) to accelerate the ordinary kriging algorithm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Authors</a:t>
            </a:r>
            <a:endParaRPr>
              <a:solidFill>
                <a:schemeClr val="dk1"/>
              </a:solidFill>
            </a:endParaRPr>
          </a:p>
          <a:p>
            <a:pPr marL="1371600" lvl="2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romanLcPeriod"/>
            </a:pPr>
            <a:r>
              <a:rPr lang="en-GB" sz="1350">
                <a:solidFill>
                  <a:schemeClr val="dk1"/>
                </a:solidFill>
              </a:rPr>
              <a:t>E. Gutiérrez de Ravé</a:t>
            </a:r>
            <a:endParaRPr sz="1350">
              <a:solidFill>
                <a:schemeClr val="dk1"/>
              </a:solidFill>
            </a:endParaRPr>
          </a:p>
          <a:p>
            <a:pPr marL="1371600" lvl="2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romanLcPeriod"/>
            </a:pPr>
            <a:r>
              <a:rPr lang="en-GB" sz="1350">
                <a:solidFill>
                  <a:schemeClr val="dk1"/>
                </a:solidFill>
              </a:rPr>
              <a:t>F.J. Jiménez-Hornero</a:t>
            </a:r>
            <a:endParaRPr sz="1350">
              <a:solidFill>
                <a:schemeClr val="dk1"/>
              </a:solidFill>
            </a:endParaRPr>
          </a:p>
          <a:p>
            <a:pPr marL="1371600" lvl="2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romanLcPeriod"/>
            </a:pPr>
            <a:r>
              <a:rPr lang="en-GB" sz="1350">
                <a:solidFill>
                  <a:schemeClr val="dk1"/>
                </a:solidFill>
              </a:rPr>
              <a:t>A.B. Ariza-Villaverde</a:t>
            </a:r>
            <a:endParaRPr sz="1350">
              <a:solidFill>
                <a:schemeClr val="dk1"/>
              </a:solidFill>
            </a:endParaRPr>
          </a:p>
          <a:p>
            <a:pPr marL="1371600" lvl="2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romanLcPeriod"/>
            </a:pPr>
            <a:r>
              <a:rPr lang="en-GB" sz="1350">
                <a:solidFill>
                  <a:schemeClr val="dk1"/>
                </a:solidFill>
              </a:rPr>
              <a:t>J.M. Gómez-López  </a:t>
            </a:r>
            <a:endParaRPr sz="135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Presentor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-GB">
                <a:solidFill>
                  <a:schemeClr val="dk1"/>
                </a:solidFill>
              </a:rPr>
              <a:t>Pay Quan Bi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610125" y="1385188"/>
            <a:ext cx="7923753" cy="23731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  <a:t>Using General-Purpose Computing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  <a:t>on Graphics Processing Units (GPGPU)</a:t>
            </a:r>
            <a:b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  <a:t>to Accelerate Ordinary Kriging Algorithm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311700" y="210450"/>
            <a:ext cx="8520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1"/>
          </p:nvPr>
        </p:nvSpPr>
        <p:spPr>
          <a:xfrm>
            <a:off x="311700" y="886350"/>
            <a:ext cx="8520600" cy="4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GeoScience and Geostatistics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Study of Earth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Statistical analysis on geographical or spatial datasets (attributes/variables in certain location)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Kriging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Data of interested regions is not fully accessible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Spatial interpolation techniques as estimation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Largely used in GeoGraphic Information Systems (GIS) and statistical software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Applications of spatial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Help environmental manager make effective and informed decision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Accurate data allow scientist to make justified interpretations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Used in various disciplines like agriculture and environmental control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- Kriging Algorithm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Computational Cost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Number of data points determines size of regions and accuracy of estimation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Scales with cube of number of data points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Slow simulation is bad for prediction purposes in making decision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Performance and Usage Coverage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 and Heap (2011) shows that Kriging Algorithm is mostly used and performs better than other non-geostatistical approach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Kerry and Hawick (1998), O’Sullivan and Unwin (2002) has confirmed that Kriging has high computational cost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Proposed &amp; Related Works - Parallel Computing</a:t>
            </a:r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Source of cost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Weight calculations for estimation is most time-consuming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Pesquer et. al. (2011) shows that during execution, 96.0% to 99.8% of the time is spent on weight calculations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Tahmasebi et. al (2012) proposed parallel computational strategy as solution to geostatistical simulation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With small simulation grid, CPU is better than using master-slave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Cheng et. al (2013) applied parallelism via OpenMP and GPU on universal kriging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Limited data sizes tested on parallelism of major steps in general Kriging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Proposed solution is focusing on parallelizing matrix operations including matrix inversion using GPGPU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Related Works - GPU Architecture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GPU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More processing units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Large amount of memory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Large data transfer with high bandwidth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CUDA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Resulting simulation is combination of sequential and parallel codes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Support joint implementation of serial CPU and parallel GPU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GPU is initially designed for video data processing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With gaming industry involved, GPU architecture advances in floating point calculations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Mathematical Equations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Kriging Interpolation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Generalized least-squares regression algorithms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Mainly used for estimating continuous attributes using weighted average of known values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Estimates is done using variogram (covariance) of observed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Formulas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Z(x</a:t>
            </a:r>
            <a:r>
              <a:rPr lang="en-GB" baseline="-25000"/>
              <a:t>0</a:t>
            </a:r>
            <a:r>
              <a:rPr lang="en-GB"/>
              <a:t>) =  Σ λ</a:t>
            </a:r>
            <a:r>
              <a:rPr lang="en-GB" baseline="-25000"/>
              <a:t>i</a:t>
            </a:r>
            <a:r>
              <a:rPr lang="en-GB"/>
              <a:t>Z(x</a:t>
            </a:r>
            <a:r>
              <a:rPr lang="en-GB" baseline="-25000"/>
              <a:t>i</a:t>
            </a:r>
            <a:r>
              <a:rPr lang="en-GB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λ is weight and Σ λ</a:t>
            </a:r>
            <a:r>
              <a:rPr lang="en-GB" baseline="-25000"/>
              <a:t>i</a:t>
            </a:r>
            <a:r>
              <a:rPr lang="en-GB"/>
              <a:t> = 1 for unbiased estimator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Using variogram (covariance), we can deduce that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γ(h) = ½E[{Z(x+h) - Z(x)}</a:t>
            </a:r>
            <a:r>
              <a:rPr lang="en-GB" baseline="30000"/>
              <a:t>2</a:t>
            </a:r>
            <a:r>
              <a:rPr lang="en-GB"/>
              <a:t>] for all 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Estimates of weights, λ could be found by solving AV = B such that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625" y="3834100"/>
            <a:ext cx="3425700" cy="1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Parallel Algorithm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Matrix Addition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Single threaded algorithm has O(n</a:t>
            </a:r>
            <a:r>
              <a:rPr lang="en-GB" baseline="30000"/>
              <a:t>2</a:t>
            </a:r>
            <a:r>
              <a:rPr lang="en-GB"/>
              <a:t>) time complexity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O(1) is achieved theoretically on gpu parallelism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Exceeding certain sizes, the time complexity is O(n)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Matrix multiplication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Classical multiplication implementation has O(n</a:t>
            </a:r>
            <a:r>
              <a:rPr lang="en-GB" baseline="30000"/>
              <a:t>3</a:t>
            </a:r>
            <a:r>
              <a:rPr lang="en-GB"/>
              <a:t>) time complexity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Using parallelism with gpu, the time complexity is reduced to O(n</a:t>
            </a:r>
            <a:r>
              <a:rPr lang="en-GB" baseline="30000"/>
              <a:t>2</a:t>
            </a:r>
            <a:r>
              <a:rPr lang="en-GB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Matrix inversion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The initial time complexity is O(n</a:t>
            </a:r>
            <a:r>
              <a:rPr lang="en-GB" baseline="30000"/>
              <a:t>2</a:t>
            </a:r>
            <a:r>
              <a:rPr lang="en-GB"/>
              <a:t>log 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Using gpu for parallelism, time complexity of O(n) is achieved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Implementation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CUBLAS library with CUDA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Multiplication</a:t>
            </a:r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Hardware Specifications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GPU GeForce 9500 (local) + GPU Tesla C1060 (server)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CPU AMD Athlon X2 4600 (local) + CPU Xeon 5600 (server)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Matrix Multiplication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Local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Difference between CPU and GPU is significant after dimensions of 450 x 450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The corresponding saved time is 97.3% 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At larger dimensions, cost of CPU increases rapidly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Difference is only significant after dimensions of 1500 x 1500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The corresponding saved time is 99.8%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Experimental results show that growth of cpu is of order O(n</a:t>
            </a:r>
            <a:r>
              <a:rPr lang="en-GB" baseline="30000"/>
              <a:t>3</a:t>
            </a:r>
            <a:r>
              <a:rPr lang="en-GB"/>
              <a:t>) while gpu is near to O(n log n)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800" y="130325"/>
            <a:ext cx="2606004" cy="2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Inversion and Addition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311700" y="1178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Matrix Inversion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Around dimension of 300 - 400, significant differences exist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Saved time is around 79.5% on local and 97% on 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O(n</a:t>
            </a:r>
            <a:r>
              <a:rPr lang="en-GB" baseline="30000"/>
              <a:t>3</a:t>
            </a:r>
            <a:r>
              <a:rPr lang="en-GB"/>
              <a:t>) growth on cpu against nearly O(n</a:t>
            </a:r>
            <a:r>
              <a:rPr lang="en-GB" baseline="30000"/>
              <a:t>2</a:t>
            </a:r>
            <a:r>
              <a:rPr lang="en-GB"/>
              <a:t> log n) growth on gpu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Matrix Addition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Saved time is around 65% - 80% due to simple operations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O(n</a:t>
            </a:r>
            <a:r>
              <a:rPr lang="en-GB" baseline="30000"/>
              <a:t>2</a:t>
            </a:r>
            <a:r>
              <a:rPr lang="en-GB"/>
              <a:t>) against O(n log n) growth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775" y="121625"/>
            <a:ext cx="2504951" cy="245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775" y="2705300"/>
            <a:ext cx="2571526" cy="239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Proof-Of-Concept</a:t>
            </a: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Instead of using CUBLAS built-in functions, we implemented the algorithms ourselves.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Approach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Implement serial program following the matrix formulas, multiplication and Gaussian-Jordan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Implement parallel program from serial program using openMP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Implement cuda program from parallel program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Calculate number of blocks required based on input size and number of threads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Each thread handle an element in the matrices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/>
              <a:t>Achieve parallelism using gpu threads and block architecture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For details, refer to source code available on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Implementation of CUDA inversion algorithm is inspired by Girish Sharma et. al (2013) - A Fast Parallel Gauss Jordan Algorithm for Matrix Inversion using CUDA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70138" y="1733138"/>
            <a:ext cx="8803709" cy="16772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  <a:t>GPU-based High Performance Computing</a:t>
            </a:r>
            <a:b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</a:br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FFFF"/>
                </a:solidFill>
                <a:latin typeface="Arial"/>
              </a:rPr>
              <a:t>for Radiation Therapy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11700" y="7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Proof-of-Concept - Matrix Addition</a:t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805913"/>
            <a:ext cx="4708850" cy="3531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42"/>
          <p:cNvGraphicFramePr/>
          <p:nvPr/>
        </p:nvGraphicFramePr>
        <p:xfrm>
          <a:off x="5425100" y="1017745"/>
          <a:ext cx="3456875" cy="3825020"/>
        </p:xfrm>
        <a:graphic>
          <a:graphicData uri="http://schemas.openxmlformats.org/drawingml/2006/table">
            <a:tbl>
              <a:tblPr>
                <a:noFill/>
                <a:tableStyleId>{FBD679E6-CB03-40CB-B3BC-4DB7EFD4ED49}</a:tableStyleId>
              </a:tblPr>
              <a:tblGrid>
                <a:gridCol w="9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Size of Matrix (n x n)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Computation Time(s)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CPU(Serial)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CPU(Parallel)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GPU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2x2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0.000150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0.000151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5x5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0.000048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0.000056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10x10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0.000044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50x50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0.000055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0.000044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100x100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0.000032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0.000040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500x500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0.000988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0.000517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0.000064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1000x1000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0.004202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0.001650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5000x5000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0.096802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0.018539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10000x10000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0.396718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0.069949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20000x20000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1.610584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0.260840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10" name="Google Shape;310;p42"/>
          <p:cNvSpPr txBox="1"/>
          <p:nvPr/>
        </p:nvSpPr>
        <p:spPr>
          <a:xfrm>
            <a:off x="311700" y="4412150"/>
            <a:ext cx="429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1000x1000 Saved Time: (0.004202-0.000073)/0.004202 x 100% = 98.26%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xfrm>
            <a:off x="311700" y="4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Proof-of-Concept - Matrix Multiplication</a:t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23" y="1025250"/>
            <a:ext cx="4529850" cy="3397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43"/>
          <p:cNvGraphicFramePr/>
          <p:nvPr/>
        </p:nvGraphicFramePr>
        <p:xfrm>
          <a:off x="5066650" y="1244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{FBD679E6-CB03-40CB-B3BC-4DB7EFD4ED49}</a:tableStyleId>
              </a:tblPr>
              <a:tblGrid>
                <a:gridCol w="9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Size of Matrix (n x n)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Computation Time(s)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CPU(Serial)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CPU(Parallel)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GPU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2x2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0.000094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5x5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0.000001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10x10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0.000008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0.000084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50x50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0.001064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0.000344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100x100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0.009040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0.002323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500x500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1.210402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0.228036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0.000020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700x700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3.474440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0.649057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1000x1000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0.000037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2000x2000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NULL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0.000030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8" name="Google Shape;318;p43"/>
          <p:cNvSpPr txBox="1"/>
          <p:nvPr/>
        </p:nvSpPr>
        <p:spPr>
          <a:xfrm>
            <a:off x="311700" y="4444425"/>
            <a:ext cx="433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100X100 Saved Time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(0.009040-0.000005)/(0.009040) X 100% = 99.94%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311700" y="253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Proof-of-Concept - Matrix Inversion</a:t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6662"/>
            <a:ext cx="4466901" cy="33501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5" name="Google Shape;325;p44"/>
          <p:cNvGraphicFramePr/>
          <p:nvPr/>
        </p:nvGraphicFramePr>
        <p:xfrm>
          <a:off x="5066650" y="11958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{FBD679E6-CB03-40CB-B3BC-4DB7EFD4ED49}</a:tableStyleId>
              </a:tblPr>
              <a:tblGrid>
                <a:gridCol w="93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2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Size of Matrix (n x n)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Computation Time(s)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CPU(Serial)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CPU(Parallel)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GPU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2x2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0.000263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0.000035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5x5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0.000001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0.000566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0.000040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10x10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0.000007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0.001118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0.000046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50x50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0.001023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0.006850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0.000077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100x100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0.011141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0.013016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0.000180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500x500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0.894919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0.283505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0.000694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1000x1000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7.292919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2.011267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</a:rPr>
                        <a:t>0.001414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26" name="Google Shape;326;p44"/>
          <p:cNvSpPr txBox="1"/>
          <p:nvPr/>
        </p:nvSpPr>
        <p:spPr>
          <a:xfrm>
            <a:off x="250900" y="4352875"/>
            <a:ext cx="500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500 x 500 Saved Time: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(0.894919 - 0.000694) / 0.894919 x 100% = 99.9%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2903400" y="2171550"/>
            <a:ext cx="333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</a:rPr>
              <a:t>THANK YOU</a:t>
            </a:r>
            <a:endParaRPr sz="4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References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p4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93211" algn="l" rtl="0">
              <a:spcBef>
                <a:spcPts val="120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Gutiérrez de Ravé, E., Jiménez-Hornero, F. J., Ariza-Villaverde, A. B., &amp; Gómez-López, J. M. (2014). Using general-purpose computing on Graphics Processing Units (GPGPU) to accelerate the ordinary Kriging algorithm.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Computers &amp; Geosciences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64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, 1–6. </a:t>
            </a:r>
            <a:r>
              <a:rPr lang="en-GB" sz="1100" u="sng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https://doi.org/10.1016/j.cageo.2013.11.004</a:t>
            </a:r>
            <a:endParaRPr sz="1100">
              <a:solidFill>
                <a:srgbClr val="00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Jia, X., Ziegenhein, P., &amp; Jiang, S. B. (2014). GPU-based high-performance computing for radiation therapy.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Physics in Medicine and Biology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59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(4). </a:t>
            </a:r>
            <a:r>
              <a:rPr lang="en-GB" sz="1100" u="sng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https://doi.org/10.1088/0031-9155/59/4/r151</a:t>
            </a:r>
            <a:endParaRPr sz="1100">
              <a:solidFill>
                <a:srgbClr val="000000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Moore G E 1965 Cramming more components onto integrated circuits Electronics 38 114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Xiao K, Chen D Z, Hu X S and Zhou B 2012 Efficient implementation of the 3D-DDA ray traversal algorithm on GPU and its application in radiation dose calculation Med. Phys. 39 7619–25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Podlozhnyuk V 2007 Image convolution with CUDA </a:t>
            </a:r>
            <a:r>
              <a:rPr lang="en-GB" sz="1100" u="sng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http://developer.download.nvidia.com/compute</a:t>
            </a:r>
            <a:r>
              <a:rPr lang="en-GB" sz="1100" u="sng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100" u="sng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DevZone/C/html/C/src/convolutionSeparable/doc/convolutionSeparable.pdf</a:t>
            </a:r>
            <a:endParaRPr sz="1100">
              <a:solidFill>
                <a:srgbClr val="00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Jia X, Schuemann J, Paganetti H and Jiang S B 2012a GPU-based fast Monte Carlo dose calculation for proton therapy Phys. Med. Biol. 57 7783–97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NVIDIA CUDA Documentation. </a:t>
            </a:r>
            <a:r>
              <a:rPr lang="en-GB" sz="1100" u="sng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https://docs.nvidia.com/cuda/index.html</a:t>
            </a:r>
            <a:endParaRPr sz="1100">
              <a:solidFill>
                <a:srgbClr val="00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Zhou, B., Xiao, K., Chen, D. Z., &amp; Hu, X. S. (2013). GPU-optimized volume ray tracing for massive numbers of rays in radiotherapy.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ACM Transactions on Embedded Computing Systems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13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(3), 1–17. </a:t>
            </a:r>
            <a:r>
              <a:rPr lang="en-GB" sz="11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7"/>
              </a:rPr>
              <a:t>https://doi.org/10.1145/2539036.2539038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Kim, H., Joao, J., Mutlu, O., &amp; Patt, Y. (2006). Diverge-merge processor (DMP): Dynamic predicated execution of complex control-flow graphs based on frequently executed paths. </a:t>
            </a:r>
            <a:r>
              <a:rPr lang="en-GB" sz="1100" i="1">
                <a:latin typeface="Source Code Pro"/>
                <a:ea typeface="Source Code Pro"/>
                <a:cs typeface="Source Code Pro"/>
                <a:sym typeface="Source Code Pro"/>
              </a:rPr>
              <a:t>2006 39th Annual IEEE/ACM International Symposium on Microarchitecture (MICRO'06)</a:t>
            </a: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. </a:t>
            </a:r>
            <a:r>
              <a:rPr lang="en-GB" sz="11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8"/>
              </a:rPr>
              <a:t>https://doi.org/10.1109/micro.2006.20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References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" name="Google Shape;343;p4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Li, J.,Heap,A.,2011.A review of comparative studies of spatial interpolation methods in environmental science:performance and impact factors.Ecol.Inf.6, 228–241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Kerry,K.E.,Hawick,K.A.,1998.Kriging Interpolation on High-Performance Computers Technical Report DHPC-035. Department of Computer Science,University of Adelaide,Australia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O’Sullivan, D., Unwin, D., 2002. Geographic Information Analysis.JohnWiley &amp; Sons,Hoboken New Jersey(436pp)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Pesquer,L.,Cortes,A.,Pons,X.,2011.Parallel ordinary kriging interpolation incorporating automatic variogram fitting. Comput.Geosci.37,464–473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Tahmasebi,P.,Sahimi,M.,Mariethoz,G.,Hezarkhani,A.,2012.Accelerating geostatistical simulations using graphics processing units(GPU).Comput. Geosci. 46,51–52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>
                <a:latin typeface="Source Code Pro"/>
                <a:ea typeface="Source Code Pro"/>
                <a:cs typeface="Source Code Pro"/>
                <a:sym typeface="Source Code Pro"/>
              </a:rPr>
              <a:t>Cheng, T.,2013.Accelerating universal Kriging interpolation algorithm using CUDA-enabled GPU.Comput.Geosci.54,178–183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●"/>
            </a:pPr>
            <a:r>
              <a:rPr lang="en-GB" sz="1100"/>
              <a:t>Sharma, G., Agarwala, A., &amp; Bhattacharya, B. (2013). A fast parallel Gauss Jordan algorithm for Matrix Inversion Using Cuda. </a:t>
            </a:r>
            <a:r>
              <a:rPr lang="en-GB" sz="1100" i="1"/>
              <a:t>Computers &amp; Structures</a:t>
            </a:r>
            <a:r>
              <a:rPr lang="en-GB" sz="1100"/>
              <a:t>, </a:t>
            </a:r>
            <a:r>
              <a:rPr lang="en-GB" sz="1100" i="1"/>
              <a:t>128</a:t>
            </a:r>
            <a:r>
              <a:rPr lang="en-GB" sz="1100"/>
              <a:t>, 31–37.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https://doi.org/10.1016/j.compstruc.2013.06.015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 idx="4294967295"/>
          </p:nvPr>
        </p:nvSpPr>
        <p:spPr>
          <a:xfrm>
            <a:off x="2901075" y="210450"/>
            <a:ext cx="3342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Background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775" y="240575"/>
            <a:ext cx="2825602" cy="15894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079388" y="1235050"/>
            <a:ext cx="267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FF00"/>
                </a:solidFill>
                <a:latin typeface="Comfortaa"/>
                <a:ea typeface="Comfortaa"/>
                <a:cs typeface="Comfortaa"/>
                <a:sym typeface="Comfortaa"/>
              </a:rPr>
              <a:t>Radiation Therapy </a:t>
            </a:r>
            <a:endParaRPr sz="2000" b="1">
              <a:solidFill>
                <a:srgbClr val="00FF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25" y="1901525"/>
            <a:ext cx="3944326" cy="22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 rot="2884751">
            <a:off x="1411618" y="1986800"/>
            <a:ext cx="1962722" cy="2048126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63" y="1901513"/>
            <a:ext cx="3991275" cy="22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729300" y="2171550"/>
            <a:ext cx="411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Radiation Therapy has had rapid development.</a:t>
            </a:r>
            <a:endParaRPr sz="16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729300" y="2756275"/>
            <a:ext cx="431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Especially,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Novel Technologies introduced into routine clinical practice.</a:t>
            </a:r>
            <a:endParaRPr/>
          </a:p>
        </p:txBody>
      </p:sp>
      <p:grpSp>
        <p:nvGrpSpPr>
          <p:cNvPr id="80" name="Google Shape;80;p16"/>
          <p:cNvGrpSpPr/>
          <p:nvPr/>
        </p:nvGrpSpPr>
        <p:grpSpPr>
          <a:xfrm>
            <a:off x="4729300" y="4206825"/>
            <a:ext cx="2733600" cy="615600"/>
            <a:chOff x="4729300" y="4206825"/>
            <a:chExt cx="2733600" cy="615600"/>
          </a:xfrm>
        </p:grpSpPr>
        <p:sp>
          <p:nvSpPr>
            <p:cNvPr id="81" name="Google Shape;81;p16"/>
            <p:cNvSpPr txBox="1"/>
            <p:nvPr/>
          </p:nvSpPr>
          <p:spPr>
            <a:xfrm>
              <a:off x="4729300" y="4206825"/>
              <a:ext cx="2733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Computationally Intensive Tasks</a:t>
              </a:r>
              <a:endPara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6538450" y="4321125"/>
              <a:ext cx="339000" cy="387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 idx="4294967295"/>
          </p:nvPr>
        </p:nvSpPr>
        <p:spPr>
          <a:xfrm>
            <a:off x="2901075" y="210450"/>
            <a:ext cx="3342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Background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261950" y="158175"/>
            <a:ext cx="2093700" cy="2049400"/>
            <a:chOff x="261950" y="158175"/>
            <a:chExt cx="2093700" cy="2049400"/>
          </a:xfrm>
        </p:grpSpPr>
        <p:pic>
          <p:nvPicPr>
            <p:cNvPr id="89" name="Google Shape;8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950" y="158175"/>
              <a:ext cx="1509275" cy="150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7"/>
            <p:cNvSpPr txBox="1"/>
            <p:nvPr/>
          </p:nvSpPr>
          <p:spPr>
            <a:xfrm>
              <a:off x="261950" y="1807375"/>
              <a:ext cx="20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What Technologies?</a:t>
              </a:r>
              <a:endParaRPr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775" y="1216225"/>
            <a:ext cx="4084452" cy="27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 idx="4294967295"/>
          </p:nvPr>
        </p:nvSpPr>
        <p:spPr>
          <a:xfrm>
            <a:off x="2901075" y="210450"/>
            <a:ext cx="3342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Background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925" y="886350"/>
            <a:ext cx="2688896" cy="178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8"/>
          <p:cNvGrpSpPr/>
          <p:nvPr/>
        </p:nvGrpSpPr>
        <p:grpSpPr>
          <a:xfrm>
            <a:off x="261950" y="158175"/>
            <a:ext cx="2093700" cy="2049400"/>
            <a:chOff x="261950" y="158175"/>
            <a:chExt cx="2093700" cy="2049400"/>
          </a:xfrm>
        </p:grpSpPr>
        <p:pic>
          <p:nvPicPr>
            <p:cNvPr id="99" name="Google Shape;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1950" y="158175"/>
              <a:ext cx="1509275" cy="150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8"/>
            <p:cNvSpPr txBox="1"/>
            <p:nvPr/>
          </p:nvSpPr>
          <p:spPr>
            <a:xfrm>
              <a:off x="261950" y="1807375"/>
              <a:ext cx="20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What Technologies?</a:t>
              </a:r>
              <a:endParaRPr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01" name="Google Shape;101;p18"/>
          <p:cNvSpPr txBox="1"/>
          <p:nvPr/>
        </p:nvSpPr>
        <p:spPr>
          <a:xfrm>
            <a:off x="2964375" y="886350"/>
            <a:ext cx="376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Imaging-related Problems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Ray-Tracing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MC Photon Transport Simulations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Analytical CBCT Reconstruction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Iterative CBCT Reconstruction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Deformable Image Registration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750" y="773376"/>
            <a:ext cx="3760500" cy="282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 idx="4294967295"/>
          </p:nvPr>
        </p:nvSpPr>
        <p:spPr>
          <a:xfrm>
            <a:off x="2901075" y="210450"/>
            <a:ext cx="3342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omfortaa"/>
                <a:ea typeface="Comfortaa"/>
                <a:cs typeface="Comfortaa"/>
                <a:sym typeface="Comfortaa"/>
              </a:rPr>
              <a:t>Background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08" name="Google Shape;108;p19"/>
          <p:cNvGrpSpPr/>
          <p:nvPr/>
        </p:nvGrpSpPr>
        <p:grpSpPr>
          <a:xfrm>
            <a:off x="261950" y="158175"/>
            <a:ext cx="2093700" cy="2049400"/>
            <a:chOff x="261950" y="158175"/>
            <a:chExt cx="2093700" cy="2049400"/>
          </a:xfrm>
        </p:grpSpPr>
        <p:pic>
          <p:nvPicPr>
            <p:cNvPr id="109" name="Google Shape;10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950" y="158175"/>
              <a:ext cx="1509275" cy="150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9"/>
            <p:cNvSpPr txBox="1"/>
            <p:nvPr/>
          </p:nvSpPr>
          <p:spPr>
            <a:xfrm>
              <a:off x="261950" y="1807375"/>
              <a:ext cx="20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rPr>
                <a:t>What Technologies?</a:t>
              </a:r>
              <a:endParaRPr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11" name="Google Shape;111;p19"/>
          <p:cNvSpPr txBox="1"/>
          <p:nvPr/>
        </p:nvSpPr>
        <p:spPr>
          <a:xfrm>
            <a:off x="2964375" y="886350"/>
            <a:ext cx="3760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Imaging-related Problems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Ray-Tracing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MC Photon Transport Simulations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Analytical CBCT Reconstruction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Iterative CBCT Reconstruction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Deformable Image Registration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925" y="2671100"/>
            <a:ext cx="2688899" cy="19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776" y="2506225"/>
            <a:ext cx="2787200" cy="23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964375" y="2839100"/>
            <a:ext cx="327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Treatment-related Problems</a:t>
            </a:r>
            <a:endParaRPr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Non-MC Dose Calculation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MC Dose Calculation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Treatment Optimization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Gamma-Index Calculation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459350" y="316275"/>
            <a:ext cx="730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Problems with these new Shiny Technologies</a:t>
            </a:r>
            <a:endParaRPr sz="2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02450" y="1031700"/>
            <a:ext cx="43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602450" y="986525"/>
            <a:ext cx="433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They have</a:t>
            </a: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2500" b="1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LARGE</a:t>
            </a:r>
            <a:r>
              <a:rPr lang="en-GB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datasets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602450" y="1555925"/>
            <a:ext cx="43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It’s desired to have the problems solved 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150" y="2571750"/>
            <a:ext cx="4142045" cy="23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315125" y="15559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FAST</a:t>
            </a:r>
            <a:endParaRPr sz="1500" b="1"/>
          </a:p>
        </p:txBody>
      </p:sp>
      <p:sp>
        <p:nvSpPr>
          <p:cNvPr id="125" name="Google Shape;125;p20"/>
          <p:cNvSpPr txBox="1"/>
          <p:nvPr/>
        </p:nvSpPr>
        <p:spPr>
          <a:xfrm>
            <a:off x="602450" y="1971425"/>
            <a:ext cx="4337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Traditional CPU method (especially serial) is too slow.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Moore’s Law </a:t>
            </a:r>
            <a:r>
              <a:rPr lang="en-GB" sz="10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(Moore 1965) </a:t>
            </a: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shows that we will produce processors with ever increasing clock speed.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The bottleneck is reached due to limitations, and they are still unable to meet the near real time clinical demands of high throughput calculations.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00" y="2000188"/>
            <a:ext cx="2452150" cy="16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l="10440" t="7450" r="11115"/>
          <a:stretch/>
        </p:blipFill>
        <p:spPr>
          <a:xfrm>
            <a:off x="544113" y="503800"/>
            <a:ext cx="5312626" cy="41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00" y="503800"/>
            <a:ext cx="5373049" cy="4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6325825" y="503800"/>
            <a:ext cx="2703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GPU</a:t>
            </a:r>
            <a:endParaRPr sz="40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6114925" y="1250125"/>
            <a:ext cx="2914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Graphics Processing Unit</a:t>
            </a:r>
            <a:endParaRPr b="1">
              <a:solidFill>
                <a:schemeClr val="accent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Usually a card plugged in PCIe Bus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Termed ‘device’ in a computer system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Designed for Image Processing Computation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5911825" y="3456600"/>
            <a:ext cx="3117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But recently used for other computation as well. 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General Purpose computing on GPU (GPGPU)</a:t>
            </a:r>
            <a:endParaRPr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2351</Words>
  <Application>Microsoft Office PowerPoint</Application>
  <PresentationFormat>On-screen Show (16:9)</PresentationFormat>
  <Paragraphs>406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Source Code Pro</vt:lpstr>
      <vt:lpstr>Arial</vt:lpstr>
      <vt:lpstr>Comfortaa</vt:lpstr>
      <vt:lpstr>Simple Dark</vt:lpstr>
      <vt:lpstr>PowerPoint Presentation</vt:lpstr>
      <vt:lpstr>Peer-Reviewed Papers</vt:lpstr>
      <vt:lpstr>PowerPoint Presentation</vt:lpstr>
      <vt:lpstr>Background</vt:lpstr>
      <vt:lpstr>Background</vt:lpstr>
      <vt:lpstr>Background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Radiation Therapy Problems</vt:lpstr>
      <vt:lpstr>Everything is Good, Just Switch GPU</vt:lpstr>
      <vt:lpstr>PowerPoint Presentation</vt:lpstr>
      <vt:lpstr>PowerPoint Presentation</vt:lpstr>
      <vt:lpstr>PowerPoint Presentation</vt:lpstr>
      <vt:lpstr>PowerPoint Presentation</vt:lpstr>
      <vt:lpstr>Introduction</vt:lpstr>
      <vt:lpstr>Problem Statement - Kriging Algorithm</vt:lpstr>
      <vt:lpstr>Solution Proposed &amp; Related Works - Parallel Computing</vt:lpstr>
      <vt:lpstr>Related Works - GPU Architecture</vt:lpstr>
      <vt:lpstr>Methodology - Mathematical Equations</vt:lpstr>
      <vt:lpstr>Methodology - Parallel Algorithm</vt:lpstr>
      <vt:lpstr>Results - Multiplication</vt:lpstr>
      <vt:lpstr>Results - Inversion and Addition</vt:lpstr>
      <vt:lpstr>Proof-Of-Concept</vt:lpstr>
      <vt:lpstr>Proof-of-Concept - Matrix Addition</vt:lpstr>
      <vt:lpstr>Proof-of-Concept - Matrix Multiplication</vt:lpstr>
      <vt:lpstr>Proof-of-Concept - Matrix Inversion</vt:lpstr>
      <vt:lpstr>PowerPoint Presentation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ASUS</cp:lastModifiedBy>
  <cp:revision>2</cp:revision>
  <dcterms:modified xsi:type="dcterms:W3CDTF">2022-09-05T09:39:40Z</dcterms:modified>
</cp:coreProperties>
</file>